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3" roundtripDataSignature="AMtx7mh+49BvIN2J8erb1RafzFYkRxC2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customschemas.google.com/relationships/presentationmetadata" Target="meta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" name="Google Shape;5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8" name="Google Shape;16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1" name="Google Shape;18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4" name="Google Shape;19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6" name="Google Shape;20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8" name="Google Shape;21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Para iniciantes, entender e praticar essas funções básicas de manipulação de strings abre portas para tarefas mais complexas, como análise de texto e processamento de linguagem natural. A manipulação eficaz de strings é uma ferramenta poderosa no arsenal de qualquer programador, permitindo a criação de programas mais dinâmicos, interativos e úteis.</a:t>
            </a:r>
            <a:endParaRPr/>
          </a:p>
        </p:txBody>
      </p:sp>
      <p:sp>
        <p:nvSpPr>
          <p:cNvPr id="230" name="Google Shape;23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1" name="Google Shape;24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3" name="Google Shape;253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/>
              <a:t>Comentário</a:t>
            </a:r>
            <a:r>
              <a:rPr lang="pt-BR"/>
              <a:t>: A alternativa a é correta porque o método .replace() é usado para substituir partes de uma string por outra. Neste caso, substituir todas as ocorrências de "Python" por "JavaScript" muda efetivamente o texto da string original para refletir a nova linguagem mencionada, demonstrando uma manipulação direta e eficaz do conteúdo da string.</a:t>
            </a:r>
            <a:endParaRPr/>
          </a:p>
        </p:txBody>
      </p:sp>
      <p:sp>
        <p:nvSpPr>
          <p:cNvPr id="266" name="Google Shape;266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7" name="Google Shape;277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5" name="Google Shape;6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9" name="Google Shape;289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4" name="Google Shape;304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4" name="Google Shape;324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4" name="Google Shape;344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7" name="Google Shape;357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8" name="Google Shape;368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9" name="Google Shape;379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0" name="Google Shape;390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" name="Google Shape;7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" name="Google Shape;8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" name="Google Shape;10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8" name="Google Shape;12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" name="Google Shape;14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5" name="Google Shape;15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">
  <p:cSld name="Layout Personalizado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6382" y="1"/>
            <a:ext cx="9190386" cy="513471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0"/>
          <p:cNvSpPr txBox="1"/>
          <p:nvPr>
            <p:ph idx="12" type="sldNum"/>
          </p:nvPr>
        </p:nvSpPr>
        <p:spPr>
          <a:xfrm>
            <a:off x="1" y="4624800"/>
            <a:ext cx="5187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3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3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3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3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3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3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Relationship Id="rId4" Type="http://schemas.openxmlformats.org/officeDocument/2006/relationships/image" Target="../media/image13.png"/><Relationship Id="rId5" Type="http://schemas.openxmlformats.org/officeDocument/2006/relationships/image" Target="../media/image22.jpg"/><Relationship Id="rId6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Relationship Id="rId4" Type="http://schemas.openxmlformats.org/officeDocument/2006/relationships/image" Target="../media/image13.png"/><Relationship Id="rId5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png"/><Relationship Id="rId4" Type="http://schemas.openxmlformats.org/officeDocument/2006/relationships/image" Target="../media/image2.jpg"/><Relationship Id="rId5" Type="http://schemas.openxmlformats.org/officeDocument/2006/relationships/image" Target="../media/image13.png"/><Relationship Id="rId6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g"/><Relationship Id="rId4" Type="http://schemas.openxmlformats.org/officeDocument/2006/relationships/image" Target="../media/image13.png"/><Relationship Id="rId5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jp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hyperlink" Target="https://cursos.alura.com.br/course/python-3-avancando-na-linguagem" TargetMode="External"/></Relationships>
</file>

<file path=ppt/slides/_rels/slide21.xml.rels><?xml version="1.0" encoding="UTF-8" standalone="yes"?><Relationships xmlns="http://schemas.openxmlformats.org/package/2006/relationships"><Relationship Id="rId1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jpg"/><Relationship Id="rId4" Type="http://schemas.openxmlformats.org/officeDocument/2006/relationships/image" Target="../media/image13.png"/><Relationship Id="rId9" Type="http://schemas.openxmlformats.org/officeDocument/2006/relationships/image" Target="../media/image25.png"/><Relationship Id="rId5" Type="http://schemas.openxmlformats.org/officeDocument/2006/relationships/image" Target="../media/image3.png"/><Relationship Id="rId6" Type="http://schemas.openxmlformats.org/officeDocument/2006/relationships/image" Target="../media/image21.gif"/><Relationship Id="rId7" Type="http://schemas.openxmlformats.org/officeDocument/2006/relationships/image" Target="../media/image30.png"/><Relationship Id="rId8" Type="http://schemas.openxmlformats.org/officeDocument/2006/relationships/hyperlink" Target="https://cursos.alura.com.br/course/python-3-avancando-na-linguagem/task/25112" TargetMode="External"/></Relationships>
</file>

<file path=ppt/slides/_rels/slide22.xml.rels><?xml version="1.0" encoding="UTF-8" standalone="yes"?><Relationships xmlns="http://schemas.openxmlformats.org/package/2006/relationships"><Relationship Id="rId1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jpg"/><Relationship Id="rId4" Type="http://schemas.openxmlformats.org/officeDocument/2006/relationships/image" Target="../media/image13.png"/><Relationship Id="rId9" Type="http://schemas.openxmlformats.org/officeDocument/2006/relationships/image" Target="../media/image28.png"/><Relationship Id="rId5" Type="http://schemas.openxmlformats.org/officeDocument/2006/relationships/image" Target="../media/image3.png"/><Relationship Id="rId6" Type="http://schemas.openxmlformats.org/officeDocument/2006/relationships/image" Target="../media/image21.gif"/><Relationship Id="rId7" Type="http://schemas.openxmlformats.org/officeDocument/2006/relationships/image" Target="../media/image30.png"/><Relationship Id="rId8" Type="http://schemas.openxmlformats.org/officeDocument/2006/relationships/hyperlink" Target="https://cursos.alura.com.br/course/python-3-avancando-na-linguagem/task/25130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jp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jpg"/><Relationship Id="rId4" Type="http://schemas.openxmlformats.org/officeDocument/2006/relationships/image" Target="../media/image13.png"/><Relationship Id="rId5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jpg"/><Relationship Id="rId4" Type="http://schemas.openxmlformats.org/officeDocument/2006/relationships/image" Target="../media/image13.png"/><Relationship Id="rId5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jp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jp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33.png"/><Relationship Id="rId7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13.png"/><Relationship Id="rId9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8.png"/><Relationship Id="rId7" Type="http://schemas.openxmlformats.org/officeDocument/2006/relationships/hyperlink" Target="https://play.google.com/store/apps/details?id=br.com.alura.mobi&amp;hl=pt_BR&amp;pli=1" TargetMode="External"/><Relationship Id="rId8" Type="http://schemas.openxmlformats.org/officeDocument/2006/relationships/hyperlink" Target="https://apps.apple.com/br/app/alura-cursos-online/id1225776635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11.png"/><Relationship Id="rId7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4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18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36.png"/><Relationship Id="rId7" Type="http://schemas.openxmlformats.org/officeDocument/2006/relationships/image" Target="../media/image38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3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/>
          <p:nvPr/>
        </p:nvSpPr>
        <p:spPr>
          <a:xfrm>
            <a:off x="109788" y="101089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58" name="Google Shape;5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2479" y="198521"/>
            <a:ext cx="1112921" cy="5896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59" name="Google Shape;5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3195" y="4403558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"/>
          <p:cNvSpPr txBox="1"/>
          <p:nvPr>
            <p:ph type="ctrTitle"/>
          </p:nvPr>
        </p:nvSpPr>
        <p:spPr>
          <a:xfrm>
            <a:off x="3614710" y="1049315"/>
            <a:ext cx="4744200" cy="1175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pt-BR" sz="3400">
                <a:latin typeface="Calibri"/>
                <a:ea typeface="Calibri"/>
                <a:cs typeface="Calibri"/>
                <a:sym typeface="Calibri"/>
              </a:rPr>
              <a:t>Curso Técnico Profissional</a:t>
            </a:r>
            <a:br>
              <a:rPr lang="pt-BR" sz="3400">
                <a:latin typeface="Calibri"/>
                <a:ea typeface="Calibri"/>
                <a:cs typeface="Calibri"/>
                <a:sym typeface="Calibri"/>
              </a:rPr>
            </a:br>
            <a:r>
              <a:rPr b="1" lang="pt-BR" sz="3400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/>
          </a:p>
        </p:txBody>
      </p:sp>
      <p:sp>
        <p:nvSpPr>
          <p:cNvPr id="61" name="Google Shape;61;p1"/>
          <p:cNvSpPr txBox="1"/>
          <p:nvPr>
            <p:ph idx="1" type="subTitle"/>
          </p:nvPr>
        </p:nvSpPr>
        <p:spPr>
          <a:xfrm>
            <a:off x="3750293" y="2364862"/>
            <a:ext cx="46086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rgbClr val="008959"/>
              </a:buClr>
              <a:buSzPts val="2400"/>
              <a:buNone/>
            </a:pPr>
            <a:r>
              <a:rPr b="1" lang="pt-BR" sz="2400">
                <a:solidFill>
                  <a:srgbClr val="008959"/>
                </a:solidFill>
              </a:rPr>
              <a:t>PROGRAMAÇÃO NO</a:t>
            </a:r>
            <a:endParaRPr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rgbClr val="008959"/>
              </a:buClr>
              <a:buSzPts val="2400"/>
              <a:buNone/>
            </a:pPr>
            <a:r>
              <a:rPr b="1" lang="pt-BR" sz="2400">
                <a:solidFill>
                  <a:srgbClr val="008959"/>
                </a:solidFill>
              </a:rPr>
              <a:t>DESENVOLVIMENTO DE </a:t>
            </a:r>
            <a:endParaRPr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rgbClr val="008959"/>
              </a:buClr>
              <a:buSzPts val="2400"/>
              <a:buNone/>
            </a:pPr>
            <a:r>
              <a:rPr b="1" lang="pt-BR" sz="2400">
                <a:solidFill>
                  <a:srgbClr val="008959"/>
                </a:solidFill>
              </a:rPr>
              <a:t>SISTEMAS</a:t>
            </a:r>
            <a:endParaRPr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i="0" lang="pt-BR" sz="2000" u="none" cap="none" strike="noStrike"/>
              <a:t>3ª SÉRIE</a:t>
            </a:r>
            <a:endParaRPr sz="2000"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i="0" lang="pt-BR" sz="2000" u="none" cap="none" strike="noStrike"/>
              <a:t>Manipulando strings</a:t>
            </a:r>
            <a:endParaRPr b="1" i="0" sz="2000" u="none" cap="none" strike="noStrike"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pt-BR" sz="2000"/>
              <a:t>Aula 11</a:t>
            </a:r>
            <a:endParaRPr sz="2000"/>
          </a:p>
        </p:txBody>
      </p:sp>
      <p:pic>
        <p:nvPicPr>
          <p:cNvPr descr="Ícone&#10;&#10;Descrição gerada automaticamente" id="62" name="Google Shape;62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7313" y="788192"/>
            <a:ext cx="3588820" cy="35888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71" name="Google Shape;17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72" name="Google Shape;17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0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74" name="Google Shape;17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0"/>
          <p:cNvSpPr txBox="1"/>
          <p:nvPr/>
        </p:nvSpPr>
        <p:spPr>
          <a:xfrm>
            <a:off x="233899" y="225470"/>
            <a:ext cx="867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Introdução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0"/>
          <p:cNvSpPr txBox="1"/>
          <p:nvPr/>
        </p:nvSpPr>
        <p:spPr>
          <a:xfrm>
            <a:off x="442150" y="2133850"/>
            <a:ext cx="8194500" cy="19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Strings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são sequências de caracteres, como palavras ou frases, que podem ser manipuladas de diversas maneiras para atender a necessidades específicas, como análise de dados, processamento de texto ou simplesmente para modificar o conteúdo de uma mensagem exibida ao usuário.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0"/>
          <p:cNvSpPr txBox="1"/>
          <p:nvPr/>
        </p:nvSpPr>
        <p:spPr>
          <a:xfrm>
            <a:off x="292725" y="871975"/>
            <a:ext cx="8395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Manipular </a:t>
            </a:r>
            <a:r>
              <a:rPr b="1" i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strings</a:t>
            </a: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é uma habilidade fundamental na programação, especialmente útil quando lidamos com texto em nossos programas. </a:t>
            </a:r>
            <a:endParaRPr b="1"/>
          </a:p>
        </p:txBody>
      </p:sp>
      <p:pic>
        <p:nvPicPr>
          <p:cNvPr id="178" name="Google Shape;178;p10"/>
          <p:cNvPicPr preferRelativeResize="0"/>
          <p:nvPr/>
        </p:nvPicPr>
        <p:blipFill rotWithShape="1">
          <a:blip r:embed="rId6">
            <a:alphaModFix amt="23000"/>
          </a:blip>
          <a:srcRect b="13514" l="13295" r="14093" t="13985"/>
          <a:stretch/>
        </p:blipFill>
        <p:spPr>
          <a:xfrm>
            <a:off x="2026519" y="90225"/>
            <a:ext cx="4971131" cy="496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84" name="Google Shape;18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85" name="Google Shape;18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1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87" name="Google Shape;187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1"/>
          <p:cNvSpPr txBox="1"/>
          <p:nvPr/>
        </p:nvSpPr>
        <p:spPr>
          <a:xfrm>
            <a:off x="233899" y="242795"/>
            <a:ext cx="867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Find </a:t>
            </a:r>
            <a:r>
              <a:rPr b="1" lang="pt-BR" sz="3600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&amp;</a:t>
            </a: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 Count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1"/>
          <p:cNvSpPr txBox="1"/>
          <p:nvPr/>
        </p:nvSpPr>
        <p:spPr>
          <a:xfrm>
            <a:off x="258474" y="987150"/>
            <a:ext cx="5405400" cy="3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Encontrar letras ou sequências específicas dentro de uma </a:t>
            </a:r>
            <a:r>
              <a:rPr b="0" i="1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string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é uma operação comum. Isso pode ser necessário para validar entradas do usuário, para pesquisar por dados em um texto ou para processar informações. 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35102" y="594550"/>
            <a:ext cx="4493626" cy="286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1"/>
          <p:cNvSpPr txBox="1"/>
          <p:nvPr/>
        </p:nvSpPr>
        <p:spPr>
          <a:xfrm>
            <a:off x="490250" y="3366875"/>
            <a:ext cx="8163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Python, como muitas outras linguagens de programação, fornece uma gama de funções que facilitam essas operações. 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97" name="Google Shape;19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98" name="Google Shape;19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2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00" name="Google Shape;200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2"/>
          <p:cNvSpPr txBox="1"/>
          <p:nvPr/>
        </p:nvSpPr>
        <p:spPr>
          <a:xfrm>
            <a:off x="259974" y="306220"/>
            <a:ext cx="8676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Find </a:t>
            </a:r>
            <a:r>
              <a:rPr b="1" lang="pt-BR" sz="3600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&amp;</a:t>
            </a: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 Count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2"/>
          <p:cNvSpPr txBox="1"/>
          <p:nvPr/>
        </p:nvSpPr>
        <p:spPr>
          <a:xfrm>
            <a:off x="259977" y="1085900"/>
            <a:ext cx="4997700" cy="3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exemplo, o método </a:t>
            </a:r>
            <a:r>
              <a:rPr b="1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.find()</a:t>
            </a: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retorna a primeira posição de uma </a:t>
            </a:r>
            <a:r>
              <a:rPr b="0" i="1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sub-string</a:t>
            </a: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dentro de uma string, enquanto o método </a:t>
            </a:r>
            <a:r>
              <a:rPr b="1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.count()</a:t>
            </a: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pode ser usado para contar quantas vezes uma letra ou uma sequência de letras aparece.</a:t>
            </a:r>
            <a:endParaRPr b="1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5675" y="1124750"/>
            <a:ext cx="2767800" cy="276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3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09" name="Google Shape;20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10" name="Google Shape;21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3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3"/>
          <p:cNvSpPr txBox="1"/>
          <p:nvPr/>
        </p:nvSpPr>
        <p:spPr>
          <a:xfrm>
            <a:off x="233849" y="189495"/>
            <a:ext cx="867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Upper </a:t>
            </a:r>
            <a:r>
              <a:rPr b="1" lang="pt-BR" sz="3600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&amp;</a:t>
            </a: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 Lower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525" y="930836"/>
            <a:ext cx="3095100" cy="38036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Ícone&#10;&#10;Descrição gerada automaticamente" id="214" name="Google Shape;214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3"/>
          <p:cNvSpPr txBox="1"/>
          <p:nvPr/>
        </p:nvSpPr>
        <p:spPr>
          <a:xfrm>
            <a:off x="3648700" y="1087800"/>
            <a:ext cx="4884000" cy="3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Além dessas, existem várias outras funções importantes para trabalhar com </a:t>
            </a:r>
            <a:r>
              <a:rPr b="0" i="1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strings</a:t>
            </a: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O método </a:t>
            </a:r>
            <a:r>
              <a:rPr b="1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.upper()</a:t>
            </a: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1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.lower()</a:t>
            </a: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são usados para converter uma </a:t>
            </a:r>
            <a:r>
              <a:rPr b="0" i="1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string</a:t>
            </a: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inteira para maiúscula ou minúscula, respectivamente. Isso pode ser útil para normalizar dados para comparação.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21" name="Google Shape;22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22" name="Google Shape;22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4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24" name="Google Shape;22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4"/>
          <p:cNvSpPr txBox="1"/>
          <p:nvPr/>
        </p:nvSpPr>
        <p:spPr>
          <a:xfrm>
            <a:off x="233899" y="162070"/>
            <a:ext cx="867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Replace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4"/>
          <p:cNvSpPr txBox="1"/>
          <p:nvPr/>
        </p:nvSpPr>
        <p:spPr>
          <a:xfrm>
            <a:off x="580525" y="1179775"/>
            <a:ext cx="4345500" cy="3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método </a:t>
            </a:r>
            <a:r>
              <a:rPr b="1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.replace()</a:t>
            </a: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permite substituir uma parte da </a:t>
            </a:r>
            <a:r>
              <a:rPr b="0" i="1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string</a:t>
            </a: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por outra, o que é especialmente útil para corrigir erros de digitação ou para substituir termos.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3400" y="843175"/>
            <a:ext cx="3377650" cy="337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5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33" name="Google Shape;23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34" name="Google Shape;23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5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36" name="Google Shape;236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5"/>
          <p:cNvSpPr txBox="1"/>
          <p:nvPr/>
        </p:nvSpPr>
        <p:spPr>
          <a:xfrm>
            <a:off x="259974" y="306220"/>
            <a:ext cx="8239789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Exemplo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5"/>
          <p:cNvSpPr txBox="1"/>
          <p:nvPr/>
        </p:nvSpPr>
        <p:spPr>
          <a:xfrm>
            <a:off x="311911" y="1069242"/>
            <a:ext cx="8239789" cy="31364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texto = "Olá, mundo!“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print(texto.find("mundo"))  # Resultado: 5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print(texto.count("o"))     # Resultado: 2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print(texto.upper())        # Resultado: OLÁ, MUNDO!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print(texto.replace("Olá", "Adeus")) # Resultado: Adeus, mundo!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6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p16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2432923" y="245925"/>
            <a:ext cx="469190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verno do Paraná prorroga prazo do edital para projeto da Ponte de  Guaratuba - RÁDIO 104 MAIS FM" id="245" name="Google Shape;24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46" name="Google Shape;246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6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48" name="Google Shape;248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6"/>
          <p:cNvSpPr txBox="1"/>
          <p:nvPr/>
        </p:nvSpPr>
        <p:spPr>
          <a:xfrm>
            <a:off x="231124" y="189495"/>
            <a:ext cx="8239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A Manipulação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6"/>
          <p:cNvSpPr txBox="1"/>
          <p:nvPr/>
        </p:nvSpPr>
        <p:spPr>
          <a:xfrm>
            <a:off x="294600" y="930850"/>
            <a:ext cx="8434200" cy="3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Portanto, a manipulação de </a:t>
            </a:r>
            <a:r>
              <a:rPr b="0" i="1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strings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o conhecimento de suas funções importantes são essenciais não apenas para a realização de tarefas específicas de processamento de texto, mas também para a preparação de dados para análise, validação de entradas do usuário e muitas outras operações fundamentais na programação. Com prática, essas habilidades se tornam intuitivas, permitindo que desenvolvedores criem soluções mais eficientes e inovadoras.</a:t>
            </a:r>
            <a:endParaRPr b="1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7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56" name="Google Shape;25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57" name="Google Shape;25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7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59" name="Google Shape;259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7"/>
          <p:cNvSpPr txBox="1"/>
          <p:nvPr/>
        </p:nvSpPr>
        <p:spPr>
          <a:xfrm>
            <a:off x="259975" y="306225"/>
            <a:ext cx="780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Atividade para a fixação do conteúdo estudado 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7"/>
          <p:cNvSpPr txBox="1"/>
          <p:nvPr/>
        </p:nvSpPr>
        <p:spPr>
          <a:xfrm>
            <a:off x="259975" y="1006175"/>
            <a:ext cx="8514900" cy="26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 das seguintes funções da string em Python você usaria para substituir todas as ocorrências da palavra "Python" por "JavaScript" em uma string?</a:t>
            </a:r>
            <a:endParaRPr b="1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replace("Python", "JavaScript")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find("JavaScript")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upper()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count("Python")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28628" y="3430182"/>
            <a:ext cx="957275" cy="8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7"/>
          <p:cNvSpPr txBox="1"/>
          <p:nvPr/>
        </p:nvSpPr>
        <p:spPr>
          <a:xfrm>
            <a:off x="1933428" y="4195607"/>
            <a:ext cx="7394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100" u="none" cap="none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Escolhendo alguém para responder essa questão!</a:t>
            </a:r>
            <a:endParaRPr b="1" i="0" sz="2100" u="none" cap="none" strike="noStrike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69" name="Google Shape;26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70" name="Google Shape;27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8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72" name="Google Shape;272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8"/>
          <p:cNvSpPr txBox="1"/>
          <p:nvPr/>
        </p:nvSpPr>
        <p:spPr>
          <a:xfrm>
            <a:off x="242675" y="237025"/>
            <a:ext cx="780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Atividade para a fixação do conteúdo estudado 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8"/>
          <p:cNvSpPr txBox="1"/>
          <p:nvPr/>
        </p:nvSpPr>
        <p:spPr>
          <a:xfrm>
            <a:off x="204025" y="899100"/>
            <a:ext cx="8593800" cy="3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 das seguintes funções da string em Python você usaria para substituir todas as ocorrências da palavra "Python" por "JavaScript" em uma string?</a:t>
            </a:r>
            <a:endParaRPr b="1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(A</a:t>
            </a:r>
            <a:r>
              <a:rPr b="0" i="0" lang="pt-B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) replace("Python", "JavaScript")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find("JavaScript")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upper()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count("Python")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Resposta Correta: </a:t>
            </a:r>
            <a:r>
              <a:rPr i="1" lang="pt-BR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(A</a:t>
            </a:r>
            <a:r>
              <a:rPr i="1" lang="pt-B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) replace("Python", "JavaScript")</a:t>
            </a:r>
            <a:endParaRPr i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9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80" name="Google Shape;28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81" name="Google Shape;28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9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83" name="Google Shape;283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9"/>
          <p:cNvSpPr txBox="1"/>
          <p:nvPr/>
        </p:nvSpPr>
        <p:spPr>
          <a:xfrm>
            <a:off x="236900" y="242795"/>
            <a:ext cx="609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Conclusão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9"/>
          <p:cNvSpPr txBox="1"/>
          <p:nvPr/>
        </p:nvSpPr>
        <p:spPr>
          <a:xfrm>
            <a:off x="265725" y="1146825"/>
            <a:ext cx="4588200" cy="26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pt-BR" sz="3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Manipulação de strings é crucial para o processamento de texto, permitindo análises, edições e buscas eficientes dentro de textos.</a:t>
            </a:r>
            <a:endParaRPr b="1" i="0" sz="3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Google Shape;28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38926" y="568500"/>
            <a:ext cx="3513199" cy="364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00" y="4521851"/>
            <a:ext cx="1653000" cy="52687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0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92" name="Google Shape;29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93" name="Google Shape;29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0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95" name="Google Shape;295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0"/>
          <p:cNvSpPr txBox="1"/>
          <p:nvPr/>
        </p:nvSpPr>
        <p:spPr>
          <a:xfrm>
            <a:off x="259975" y="134775"/>
            <a:ext cx="740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Atividade Prática na Plataforma Alura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20"/>
          <p:cNvSpPr txBox="1"/>
          <p:nvPr/>
        </p:nvSpPr>
        <p:spPr>
          <a:xfrm>
            <a:off x="263696" y="578562"/>
            <a:ext cx="8375479" cy="492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 plataforma Alura vamos acessar o seguinte curso: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0"/>
          <p:cNvSpPr txBox="1"/>
          <p:nvPr/>
        </p:nvSpPr>
        <p:spPr>
          <a:xfrm>
            <a:off x="356937" y="3554810"/>
            <a:ext cx="8282238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recomendação é que você continue esse curso extraclasse, pois ele traz um conteúdo essencial para compreender sobre o referido tema.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Google Shape;299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8667" y="1130744"/>
            <a:ext cx="4213066" cy="1865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71870" y="1030587"/>
            <a:ext cx="2053711" cy="206568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0"/>
          <p:cNvSpPr txBox="1"/>
          <p:nvPr/>
        </p:nvSpPr>
        <p:spPr>
          <a:xfrm>
            <a:off x="356937" y="3187294"/>
            <a:ext cx="7761827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para o curso: </a:t>
            </a:r>
            <a:r>
              <a:rPr b="0" i="0" lang="pt-BR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https://cursos.alura.com.br/course/python-3-avancando-na-linguagem</a:t>
            </a: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1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07" name="Google Shape;30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08" name="Google Shape;30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1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10" name="Google Shape;310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1"/>
          <p:cNvSpPr txBox="1"/>
          <p:nvPr/>
        </p:nvSpPr>
        <p:spPr>
          <a:xfrm>
            <a:off x="269756" y="155954"/>
            <a:ext cx="7855069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Encontrando letras</a:t>
            </a:r>
            <a:endParaRPr/>
          </a:p>
        </p:txBody>
      </p:sp>
      <p:sp>
        <p:nvSpPr>
          <p:cNvPr id="312" name="Google Shape;312;p21"/>
          <p:cNvSpPr txBox="1"/>
          <p:nvPr/>
        </p:nvSpPr>
        <p:spPr>
          <a:xfrm>
            <a:off x="7571266" y="2941523"/>
            <a:ext cx="148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 minutos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Viajando com crianças #Help! Bomde - O Bom de Viajar" id="313" name="Google Shape;313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09488" y="1994102"/>
            <a:ext cx="1007332" cy="1007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33757" y="3146874"/>
            <a:ext cx="935398" cy="935402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1"/>
          <p:cNvSpPr txBox="1"/>
          <p:nvPr/>
        </p:nvSpPr>
        <p:spPr>
          <a:xfrm>
            <a:off x="269749" y="3897375"/>
            <a:ext cx="7559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para tarefa: </a:t>
            </a:r>
            <a:r>
              <a:rPr b="0" i="0" lang="pt-BR" sz="13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https://cursos.alura.com.br/course/python-3-avancando-na-linguagem/task/25112</a:t>
            </a:r>
            <a:r>
              <a:rPr b="0" i="0" lang="pt-B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16" name="Google Shape;316;p21"/>
          <p:cNvSpPr txBox="1"/>
          <p:nvPr/>
        </p:nvSpPr>
        <p:spPr>
          <a:xfrm>
            <a:off x="2371835" y="1263918"/>
            <a:ext cx="5113876" cy="22467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Encontrar letras em uma string envolve buscar uma letra ou sequência específica dentro do texto. Utilizando métodos como .find() ou .index() em Python, é possível determinar a posição de uma letra, facilitando tarefas como análise de texto ou validações de entrada de dados.</a:t>
            </a:r>
            <a:endParaRPr/>
          </a:p>
        </p:txBody>
      </p:sp>
      <p:sp>
        <p:nvSpPr>
          <p:cNvPr id="317" name="Google Shape;317;p21"/>
          <p:cNvSpPr txBox="1"/>
          <p:nvPr/>
        </p:nvSpPr>
        <p:spPr>
          <a:xfrm>
            <a:off x="7724785" y="3838239"/>
            <a:ext cx="1246653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Atividade no portal Alura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55827" y="768104"/>
            <a:ext cx="1091253" cy="1107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69756" y="1081082"/>
            <a:ext cx="2032770" cy="2775278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1"/>
          <p:cNvSpPr/>
          <p:nvPr/>
        </p:nvSpPr>
        <p:spPr>
          <a:xfrm>
            <a:off x="294369" y="1403492"/>
            <a:ext cx="2001860" cy="2245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1"/>
          <p:cNvSpPr/>
          <p:nvPr/>
        </p:nvSpPr>
        <p:spPr>
          <a:xfrm>
            <a:off x="294369" y="2243125"/>
            <a:ext cx="2001860" cy="2245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2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27" name="Google Shape;32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28" name="Google Shape;32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2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30" name="Google Shape;330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2"/>
          <p:cNvSpPr txBox="1"/>
          <p:nvPr/>
        </p:nvSpPr>
        <p:spPr>
          <a:xfrm>
            <a:off x="269756" y="155954"/>
            <a:ext cx="7855069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Funções importantes da String</a:t>
            </a:r>
            <a:endParaRPr b="1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2"/>
          <p:cNvSpPr txBox="1"/>
          <p:nvPr/>
        </p:nvSpPr>
        <p:spPr>
          <a:xfrm>
            <a:off x="7571266" y="2941523"/>
            <a:ext cx="148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 minutos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Viajando com crianças #Help! Bomde - O Bom de Viajar" id="333" name="Google Shape;333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09488" y="1994102"/>
            <a:ext cx="1007332" cy="1007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33757" y="3146874"/>
            <a:ext cx="935398" cy="935402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2"/>
          <p:cNvSpPr txBox="1"/>
          <p:nvPr/>
        </p:nvSpPr>
        <p:spPr>
          <a:xfrm>
            <a:off x="269749" y="3907613"/>
            <a:ext cx="7559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para tarefa: </a:t>
            </a:r>
            <a:r>
              <a:rPr b="0" i="0" lang="pt-BR" sz="13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https://cursos.alura.com.br/course/python-3-avancando-na-linguagem/task/25130</a:t>
            </a:r>
            <a:r>
              <a:rPr b="0" i="0" lang="pt-B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36" name="Google Shape;336;p22"/>
          <p:cNvSpPr txBox="1"/>
          <p:nvPr/>
        </p:nvSpPr>
        <p:spPr>
          <a:xfrm>
            <a:off x="2371835" y="1263918"/>
            <a:ext cx="5113876" cy="22467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Funções importantes de string em Python, como .upper(), .lower(), .replace(), e .split(), permitem manipular e transformar textos, adaptando-os para diversas necessidades de programação, desde a normalização de dados até a extração e substituição de informações específicas.</a:t>
            </a:r>
            <a:endParaRPr/>
          </a:p>
        </p:txBody>
      </p:sp>
      <p:sp>
        <p:nvSpPr>
          <p:cNvPr id="337" name="Google Shape;337;p22"/>
          <p:cNvSpPr txBox="1"/>
          <p:nvPr/>
        </p:nvSpPr>
        <p:spPr>
          <a:xfrm>
            <a:off x="7724785" y="3838239"/>
            <a:ext cx="1246653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Atividade no portal Alura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55827" y="768149"/>
            <a:ext cx="1091253" cy="1106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69756" y="1081082"/>
            <a:ext cx="2032770" cy="2775278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2"/>
          <p:cNvSpPr/>
          <p:nvPr/>
        </p:nvSpPr>
        <p:spPr>
          <a:xfrm>
            <a:off x="294369" y="1403492"/>
            <a:ext cx="2001860" cy="2245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2"/>
          <p:cNvSpPr/>
          <p:nvPr/>
        </p:nvSpPr>
        <p:spPr>
          <a:xfrm>
            <a:off x="294369" y="3534048"/>
            <a:ext cx="2001860" cy="2245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3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47" name="Google Shape;34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48" name="Google Shape;34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3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50" name="Google Shape;350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3"/>
          <p:cNvSpPr txBox="1"/>
          <p:nvPr/>
        </p:nvSpPr>
        <p:spPr>
          <a:xfrm>
            <a:off x="259975" y="306220"/>
            <a:ext cx="609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O que vimos na aula de hoje: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23"/>
          <p:cNvSpPr txBox="1"/>
          <p:nvPr/>
        </p:nvSpPr>
        <p:spPr>
          <a:xfrm>
            <a:off x="269543" y="1145300"/>
            <a:ext cx="8522700" cy="18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Exploramos como manipular strings em Python, focando em funções como </a:t>
            </a:r>
            <a:r>
              <a:rPr b="1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.count()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.replace()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.find()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1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.index()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essenciais para encontrar letras, substituir textos e analisar dados.</a:t>
            </a:r>
            <a:endParaRPr b="1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23"/>
          <p:cNvSpPr txBox="1"/>
          <p:nvPr/>
        </p:nvSpPr>
        <p:spPr>
          <a:xfrm>
            <a:off x="4272800" y="2686675"/>
            <a:ext cx="4248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 próxima aula, vamos compreender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como as listas em Python podem ser usadas para armazenar e manipular dados.</a:t>
            </a:r>
            <a:endParaRPr/>
          </a:p>
        </p:txBody>
      </p:sp>
      <p:pic>
        <p:nvPicPr>
          <p:cNvPr id="354" name="Google Shape;35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64800" y="2279650"/>
            <a:ext cx="2622925" cy="262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4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60" name="Google Shape;36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61" name="Google Shape;36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4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63" name="Google Shape;363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24"/>
          <p:cNvSpPr txBox="1"/>
          <p:nvPr/>
        </p:nvSpPr>
        <p:spPr>
          <a:xfrm>
            <a:off x="337057" y="355370"/>
            <a:ext cx="8235444" cy="4465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Bibliografia</a:t>
            </a:r>
            <a:endParaRPr sz="1200"/>
          </a:p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pt-BR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PUREWAL, Semmy. Aprendendo a Desenvolver Aplicações Web. Desenvolva rapidamente com as tecnologias JavaScript mais modernas. São Paulo: Novatec, 2014.</a:t>
            </a:r>
            <a:endParaRPr sz="1200"/>
          </a:p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pt-BR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SILVA, L. F.; OLIVEIRA, A. D. de. Desenvolvimento de Software II C#: programação em camadas. [S. l.]:  CBL Edição do Autor, 2017. E-book.</a:t>
            </a:r>
            <a:endParaRPr sz="1200"/>
          </a:p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pt-BR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MARTIN, R. C. Arquitetura limpa: o guia do artesão para estrutura e design de software. Rio de Janeiro: Alta Books, 2019. E-book.</a:t>
            </a:r>
            <a:endParaRPr sz="1200"/>
          </a:p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pt-BR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GALOTTI, G. M. A. Qualidade de software. São Paulo: Pearson Education do Brasil, 2016. E-book.</a:t>
            </a:r>
            <a:endParaRPr sz="1200"/>
          </a:p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pt-BR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VAZQUEZ, C. E.; SIMÕES, G. S. Engenharia de requisitos: software orientado ao negócio. São Paulo: Brasport, 2016. E-book.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Java Netbeans; WebStorm; Sublime Text; Intellij IDEA; Astah Software; Netbeans; Python; Ccharp; Colab; PyCharm; Jupyter Notebook.</a:t>
            </a:r>
            <a:endParaRPr sz="1200"/>
          </a:p>
        </p:txBody>
      </p:sp>
      <p:sp>
        <p:nvSpPr>
          <p:cNvPr id="365" name="Google Shape;365;p24"/>
          <p:cNvSpPr txBox="1"/>
          <p:nvPr/>
        </p:nvSpPr>
        <p:spPr>
          <a:xfrm>
            <a:off x="219600" y="150520"/>
            <a:ext cx="609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5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71" name="Google Shape;37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72" name="Google Shape;37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25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74" name="Google Shape;374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5"/>
          <p:cNvSpPr txBox="1"/>
          <p:nvPr/>
        </p:nvSpPr>
        <p:spPr>
          <a:xfrm>
            <a:off x="259975" y="306220"/>
            <a:ext cx="609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Referências (Imagens)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25"/>
          <p:cNvSpPr txBox="1"/>
          <p:nvPr/>
        </p:nvSpPr>
        <p:spPr>
          <a:xfrm>
            <a:off x="326650" y="809224"/>
            <a:ext cx="8235300" cy="27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Figuras e Imagens: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https://www.flaticon.com/br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https://www.istockphoto.com/br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https://raw.githubusercontent.com/zbtang/React-Native-ViewPager/HEAD/imgs/dotIndicator.gif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https://storyset.com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6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82" name="Google Shape;38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83" name="Google Shape;38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26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85" name="Google Shape;385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Ícone&#10;&#10;Descrição gerada automaticamente" id="386" name="Google Shape;386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90700" y="189500"/>
            <a:ext cx="2754901" cy="27549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387" name="Google Shape;387;p26"/>
          <p:cNvSpPr txBox="1"/>
          <p:nvPr/>
        </p:nvSpPr>
        <p:spPr>
          <a:xfrm>
            <a:off x="1004400" y="3036475"/>
            <a:ext cx="7135200" cy="13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RCO+Aulas é um projeto da Secretaria de Estado da Educação do Paraná e está em constante revisão.  Todos os slides são de uso exclusivo dos professores da Rede Pública de Ensino, com a finalidade específica de aplicação em sala de aula, sendo totalmente vedada a publicização, reutilização, reprodução total ou parcial para quaisquer outros fins.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7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93" name="Google Shape;39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94" name="Google Shape;39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27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96" name="Google Shape;396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7"/>
          <p:cNvSpPr txBox="1"/>
          <p:nvPr/>
        </p:nvSpPr>
        <p:spPr>
          <a:xfrm>
            <a:off x="1106650" y="1373650"/>
            <a:ext cx="6845400" cy="28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Esta publicação tem a cooperação entre a UNESCO e a Secretaria de Estado da Educação e do Esporte do Paraná no âmbito da parceria PRODOC 914BRZ1091, cujo objetivo é trazer soluções inovadoras de gestão da rede pública estadual de educação do Paraná para a melhoria da aprendizagem dos alunos. As indicações de nomes e a apresentação do material ao longo desta publicação não implicam a manifestação de qualquer opinião por parte da UNESCO a respeito da condição jurídica de qualquer país, território, cidade, região ou de suas autoridades, tampouco da delimitação de suas fronteiras ou limites As ideias e opiniões expressas nesta publicação são as dos autores e não refletem obrigatoriamente as da UNESCO nem comprometem a Organização.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27"/>
          <p:cNvSpPr txBox="1"/>
          <p:nvPr/>
        </p:nvSpPr>
        <p:spPr>
          <a:xfrm>
            <a:off x="2460550" y="837150"/>
            <a:ext cx="39453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Cooperação Técnica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p27"/>
          <p:cNvPicPr preferRelativeResize="0"/>
          <p:nvPr/>
        </p:nvPicPr>
        <p:blipFill rotWithShape="1">
          <a:blip r:embed="rId6">
            <a:alphaModFix/>
          </a:blip>
          <a:srcRect b="31728" l="1738" r="2199" t="30933"/>
          <a:stretch/>
        </p:blipFill>
        <p:spPr>
          <a:xfrm>
            <a:off x="6196968" y="4054475"/>
            <a:ext cx="1755081" cy="3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84020" y="3624045"/>
            <a:ext cx="1239850" cy="12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73" name="Google Shape;7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74" name="Google Shape;7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3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3"/>
          <p:cNvSpPr txBox="1"/>
          <p:nvPr/>
        </p:nvSpPr>
        <p:spPr>
          <a:xfrm>
            <a:off x="215400" y="227859"/>
            <a:ext cx="45708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Na aula</a:t>
            </a:r>
            <a:r>
              <a:rPr b="1" lang="pt-BR" sz="3600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 de hoje</a:t>
            </a: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 vamos: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77" name="Google Shape;7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3"/>
          <p:cNvSpPr txBox="1"/>
          <p:nvPr/>
        </p:nvSpPr>
        <p:spPr>
          <a:xfrm>
            <a:off x="1644450" y="3360225"/>
            <a:ext cx="39441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Para um melhor aproveitamento de conteúdo você pode baixar o aplicativo da Alura para seu celular e acompanhar os materiais, clique nos respectivos links: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Ícone&#10;&#10;Descrição gerada automaticamente" id="79" name="Google Shape;79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6647" y="3267739"/>
            <a:ext cx="1043616" cy="104361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5497970" y="4392619"/>
            <a:ext cx="1386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Play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"/>
          <p:cNvSpPr txBox="1"/>
          <p:nvPr/>
        </p:nvSpPr>
        <p:spPr>
          <a:xfrm>
            <a:off x="7150514" y="4392619"/>
            <a:ext cx="1353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App Store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514506" y="3029550"/>
            <a:ext cx="1386226" cy="13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133981" y="3021300"/>
            <a:ext cx="1386225" cy="13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"/>
          <p:cNvSpPr txBox="1"/>
          <p:nvPr/>
        </p:nvSpPr>
        <p:spPr>
          <a:xfrm>
            <a:off x="2918793" y="1001852"/>
            <a:ext cx="58035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rgbClr val="0D0D0D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Manipular </a:t>
            </a:r>
            <a:r>
              <a:rPr i="1" lang="pt-BR" sz="2400">
                <a:solidFill>
                  <a:srgbClr val="0D0D0D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strings</a:t>
            </a:r>
            <a:r>
              <a:rPr lang="pt-BR" sz="2400">
                <a:solidFill>
                  <a:srgbClr val="0D0D0D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em Python e aprender a localização das letras específicas da </a:t>
            </a:r>
            <a:r>
              <a:rPr i="1" lang="pt-BR" sz="2400">
                <a:solidFill>
                  <a:srgbClr val="0D0D0D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string</a:t>
            </a:r>
            <a:r>
              <a:rPr lang="pt-BR" sz="2400">
                <a:solidFill>
                  <a:srgbClr val="0D0D0D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para análise e manipulação de texto.</a:t>
            </a:r>
            <a:endParaRPr sz="2400">
              <a:solidFill>
                <a:srgbClr val="0D0D0D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3"/>
          <p:cNvPicPr preferRelativeResize="0"/>
          <p:nvPr/>
        </p:nvPicPr>
        <p:blipFill rotWithShape="1">
          <a:blip r:embed="rId11">
            <a:alphaModFix/>
          </a:blip>
          <a:srcRect b="0" l="26015" r="23917" t="0"/>
          <a:stretch/>
        </p:blipFill>
        <p:spPr>
          <a:xfrm>
            <a:off x="1518375" y="1214350"/>
            <a:ext cx="1516525" cy="15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91" name="Google Shape;9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92" name="Google Shape;9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4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94" name="Google Shape;9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"/>
          <p:cNvSpPr txBox="1"/>
          <p:nvPr/>
        </p:nvSpPr>
        <p:spPr>
          <a:xfrm>
            <a:off x="3184502" y="397457"/>
            <a:ext cx="4570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ATENÇÃO PROFESSOR!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4"/>
          <p:cNvSpPr txBox="1"/>
          <p:nvPr/>
        </p:nvSpPr>
        <p:spPr>
          <a:xfrm>
            <a:off x="2270464" y="995789"/>
            <a:ext cx="6505200" cy="33624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Material aqui apresentado, segue a análise do plano de curso contemplando os componentes curriculares e seus objetos de conhecimento, sendo assim, você tem liberdade para customizar o material conforme seu contexto para maior aproveitamento do conteúdo. Em caso de falta ou indisponibilidade de acesso à internet no local de aula, você poderá utilizar os seguintes artigos para criação de material complementar para auxiliar na aula: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Leitura/Recursos Adicionais: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Leitura Sugerida:</a:t>
            </a: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"Aprenda Python jogando" para entender como utilizar Python em jogos simples.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 Online:</a:t>
            </a: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Replit.com, uma plataforma excelente para desenvolvimento e teste de jogos em Python sem necessidade de instalação local.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600" y="1052231"/>
            <a:ext cx="2041864" cy="204186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4"/>
          <p:cNvSpPr/>
          <p:nvPr/>
        </p:nvSpPr>
        <p:spPr>
          <a:xfrm>
            <a:off x="1100000" y="3165100"/>
            <a:ext cx="7735500" cy="1223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69200" y="3249100"/>
            <a:ext cx="989900" cy="105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05" name="Google Shape;10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06" name="Google Shape;10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5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08" name="Google Shape;10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/>
          <p:nvPr/>
        </p:nvSpPr>
        <p:spPr>
          <a:xfrm>
            <a:off x="259975" y="306220"/>
            <a:ext cx="6094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41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Na aula anterior…</a:t>
            </a:r>
            <a:endParaRPr b="0" i="0" sz="41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5"/>
          <p:cNvSpPr txBox="1"/>
          <p:nvPr/>
        </p:nvSpPr>
        <p:spPr>
          <a:xfrm>
            <a:off x="394445" y="1515787"/>
            <a:ext cx="4529029" cy="28256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4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Iniciamos a estrutura do jogo da forca em </a:t>
            </a:r>
            <a:r>
              <a:rPr lang="pt-BR" sz="4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0" i="0" lang="pt-BR" sz="4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yhton.</a:t>
            </a:r>
            <a:endParaRPr b="1" i="0" sz="4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1175" y="876800"/>
            <a:ext cx="3608950" cy="360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17" name="Google Shape;11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18" name="Google Shape;11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6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20" name="Google Shape;120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6"/>
          <p:cNvSpPr txBox="1"/>
          <p:nvPr/>
        </p:nvSpPr>
        <p:spPr>
          <a:xfrm>
            <a:off x="161950" y="189500"/>
            <a:ext cx="804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Para pensarmos juntos! 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6"/>
          <p:cNvSpPr txBox="1"/>
          <p:nvPr/>
        </p:nvSpPr>
        <p:spPr>
          <a:xfrm>
            <a:off x="155850" y="3327950"/>
            <a:ext cx="8832300" cy="27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Seu desafio é identificar e extrair palavras-chave, contabilizar ocorrências de certas letras e palavras, e analisar a estrutura do texto.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8250" y="1143500"/>
            <a:ext cx="2103725" cy="21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6"/>
          <p:cNvSpPr txBox="1"/>
          <p:nvPr/>
        </p:nvSpPr>
        <p:spPr>
          <a:xfrm>
            <a:off x="2528950" y="1075913"/>
            <a:ext cx="6312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Carlos é um desenvolvedor iniciante trabalhando em um projeto de análise de texto. </a:t>
            </a:r>
            <a:endParaRPr/>
          </a:p>
        </p:txBody>
      </p:sp>
      <p:sp>
        <p:nvSpPr>
          <p:cNvPr id="125" name="Google Shape;125;p6"/>
          <p:cNvSpPr txBox="1"/>
          <p:nvPr/>
        </p:nvSpPr>
        <p:spPr>
          <a:xfrm>
            <a:off x="2544250" y="1907200"/>
            <a:ext cx="6282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 precisa extrair informações específicas de grandes volumes de texto, mas está incerto sobre como iniciar...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31" name="Google Shape;13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32" name="Google Shape;13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7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34" name="Google Shape;134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7"/>
          <p:cNvSpPr txBox="1"/>
          <p:nvPr/>
        </p:nvSpPr>
        <p:spPr>
          <a:xfrm>
            <a:off x="259975" y="306225"/>
            <a:ext cx="8046600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Para pensarmos juntos! 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7"/>
          <p:cNvSpPr txBox="1"/>
          <p:nvPr/>
        </p:nvSpPr>
        <p:spPr>
          <a:xfrm>
            <a:off x="259975" y="1097541"/>
            <a:ext cx="4374370" cy="27063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pt-BR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Carlos pode eficientemente encontrar uma letra específica em uma </a:t>
            </a:r>
            <a:r>
              <a:rPr i="1" lang="pt-BR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string</a:t>
            </a:r>
            <a:r>
              <a:rPr i="0" lang="pt-BR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analisar a frequência de palavras em </a:t>
            </a:r>
            <a:r>
              <a:rPr b="1" i="0" lang="pt-BR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i="0" lang="pt-BR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11786" y="4277238"/>
            <a:ext cx="1130943" cy="77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7"/>
          <p:cNvSpPr txBox="1"/>
          <p:nvPr/>
        </p:nvSpPr>
        <p:spPr>
          <a:xfrm>
            <a:off x="4921637" y="4563937"/>
            <a:ext cx="3095100" cy="5562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100" u="none" cap="none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Quem sabe responde!</a:t>
            </a:r>
            <a:endParaRPr b="1" i="0" sz="2100" u="none" cap="none" strike="noStrike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41750" y="1319446"/>
            <a:ext cx="3095100" cy="2330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45" name="Google Shape;14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46" name="Google Shape;14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8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8"/>
          <p:cNvSpPr txBox="1"/>
          <p:nvPr/>
        </p:nvSpPr>
        <p:spPr>
          <a:xfrm>
            <a:off x="202300" y="162070"/>
            <a:ext cx="609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Resposta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8"/>
          <p:cNvSpPr txBox="1"/>
          <p:nvPr/>
        </p:nvSpPr>
        <p:spPr>
          <a:xfrm>
            <a:off x="109800" y="924750"/>
            <a:ext cx="5528400" cy="24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Carlos pode usar a função 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count() 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encontrar a frequência de uma letra específica dentro de uma string e o método 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find() 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 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index()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localizar a posição de uma letra. 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8"/>
          <p:cNvSpPr txBox="1"/>
          <p:nvPr/>
        </p:nvSpPr>
        <p:spPr>
          <a:xfrm>
            <a:off x="5702825" y="864950"/>
            <a:ext cx="3000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analisar a frequência de palavras, pode-se utilizar o método </a:t>
            </a: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split()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dividir o texto em palavras e um dicionário para contabilizar as ocorrências. 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p8"/>
          <p:cNvPicPr preferRelativeResize="0"/>
          <p:nvPr/>
        </p:nvPicPr>
        <p:blipFill rotWithShape="1">
          <a:blip r:embed="rId5">
            <a:alphaModFix/>
          </a:blip>
          <a:srcRect b="26298" l="0" r="0" t="18136"/>
          <a:stretch/>
        </p:blipFill>
        <p:spPr>
          <a:xfrm>
            <a:off x="332825" y="2892425"/>
            <a:ext cx="5657850" cy="1481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Ícone&#10;&#10;Descrição gerada automaticamente" id="152" name="Google Shape;152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58" name="Google Shape;15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59" name="Google Shape;15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9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61" name="Google Shape;161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9"/>
          <p:cNvSpPr txBox="1"/>
          <p:nvPr/>
        </p:nvSpPr>
        <p:spPr>
          <a:xfrm>
            <a:off x="202325" y="189495"/>
            <a:ext cx="609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Resposta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9"/>
          <p:cNvSpPr txBox="1"/>
          <p:nvPr/>
        </p:nvSpPr>
        <p:spPr>
          <a:xfrm>
            <a:off x="265750" y="1021925"/>
            <a:ext cx="5343000" cy="24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Essas ferramentas básicas de manipulação de strings são poderosas para análise de texto, permitindo que Carlos execute suas tarefas de forma eficiente e eficaz. 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9"/>
          <p:cNvSpPr txBox="1"/>
          <p:nvPr/>
        </p:nvSpPr>
        <p:spPr>
          <a:xfrm>
            <a:off x="109800" y="3304050"/>
            <a:ext cx="8770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 a prática, ele desenvolverá a habilidade de manipular e extrair dados de strings complexas, uma competência essencial para muitos projetos de programação.</a:t>
            </a:r>
            <a:endParaRPr b="1"/>
          </a:p>
        </p:txBody>
      </p:sp>
      <p:pic>
        <p:nvPicPr>
          <p:cNvPr id="165" name="Google Shape;165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4625" y="1021925"/>
            <a:ext cx="2435098" cy="191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